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1105" r:id="rId2"/>
    <p:sldId id="1086" r:id="rId3"/>
    <p:sldId id="1088" r:id="rId4"/>
    <p:sldId id="1087" r:id="rId5"/>
    <p:sldId id="1102" r:id="rId6"/>
    <p:sldId id="1094" r:id="rId7"/>
    <p:sldId id="1096" r:id="rId8"/>
    <p:sldId id="1097" r:id="rId9"/>
    <p:sldId id="1098" r:id="rId10"/>
    <p:sldId id="1092" r:id="rId11"/>
    <p:sldId id="1103" r:id="rId12"/>
    <p:sldId id="1104" r:id="rId13"/>
  </p:sldIdLst>
  <p:sldSz cx="9144000" cy="6858000" type="screen4x3"/>
  <p:notesSz cx="6888163" cy="100203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2222A0"/>
    <a:srgbClr val="33CC33"/>
    <a:srgbClr val="FFFF99"/>
    <a:srgbClr val="FF9999"/>
    <a:srgbClr val="0000FF"/>
    <a:srgbClr val="FF99FF"/>
    <a:srgbClr val="66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1" autoAdjust="0"/>
  </p:normalViewPr>
  <p:slideViewPr>
    <p:cSldViewPr>
      <p:cViewPr>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MX"/>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CD48703-4908-4197-89C5-0B1CBA0FE3F4}" type="datetimeFigureOut">
              <a:rPr lang="es-MX" smtClean="0"/>
              <a:pPr/>
              <a:t>02/12/2016</a:t>
            </a:fld>
            <a:endParaRPr lang="es-MX"/>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s-MX"/>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MX"/>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7C23910-08A4-4010-8CAA-C3D547599869}" type="slidenum">
              <a:rPr lang="es-MX" smtClean="0"/>
              <a:pPr/>
              <a:t>‹Nº›</a:t>
            </a:fld>
            <a:endParaRPr lang="es-MX"/>
          </a:p>
        </p:txBody>
      </p:sp>
    </p:spTree>
    <p:extLst>
      <p:ext uri="{BB962C8B-B14F-4D97-AF65-F5344CB8AC3E}">
        <p14:creationId xmlns:p14="http://schemas.microsoft.com/office/powerpoint/2010/main" val="119292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7C23910-08A4-4010-8CAA-C3D547599869}" type="slidenum">
              <a:rPr lang="es-MX" smtClean="0"/>
              <a:pPr/>
              <a:t>6</a:t>
            </a:fld>
            <a:endParaRPr lang="es-MX"/>
          </a:p>
        </p:txBody>
      </p:sp>
    </p:spTree>
    <p:extLst>
      <p:ext uri="{BB962C8B-B14F-4D97-AF65-F5344CB8AC3E}">
        <p14:creationId xmlns:p14="http://schemas.microsoft.com/office/powerpoint/2010/main" val="293174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ES" dirty="0" smtClean="0"/>
          </a:p>
        </p:txBody>
      </p:sp>
      <p:sp>
        <p:nvSpPr>
          <p:cNvPr id="23556" name="3 Marcador de número de diapositiva"/>
          <p:cNvSpPr txBox="1">
            <a:spLocks noGrp="1"/>
          </p:cNvSpPr>
          <p:nvPr/>
        </p:nvSpPr>
        <p:spPr bwMode="auto">
          <a:xfrm>
            <a:off x="3901698" y="9516891"/>
            <a:ext cx="2984871" cy="50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63" tIns="48231" rIns="96463" bIns="48231"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B1028ECB-3ADA-46DC-9DB0-6F3DE1071009}" type="slidenum">
              <a:rPr lang="es-ES" altLang="es-ES"/>
              <a:pPr algn="r" eaLnBrk="1" hangingPunct="1"/>
              <a:t>7</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7C23910-08A4-4010-8CAA-C3D547599869}" type="slidenum">
              <a:rPr lang="es-MX" smtClean="0"/>
              <a:pPr/>
              <a:t>8</a:t>
            </a:fld>
            <a:endParaRPr lang="es-MX"/>
          </a:p>
        </p:txBody>
      </p:sp>
    </p:spTree>
    <p:extLst>
      <p:ext uri="{BB962C8B-B14F-4D97-AF65-F5344CB8AC3E}">
        <p14:creationId xmlns:p14="http://schemas.microsoft.com/office/powerpoint/2010/main" val="130199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7C23910-08A4-4010-8CAA-C3D547599869}" type="slidenum">
              <a:rPr lang="es-MX" smtClean="0"/>
              <a:pPr/>
              <a:t>9</a:t>
            </a:fld>
            <a:endParaRPr lang="es-MX"/>
          </a:p>
        </p:txBody>
      </p:sp>
    </p:spTree>
    <p:extLst>
      <p:ext uri="{BB962C8B-B14F-4D97-AF65-F5344CB8AC3E}">
        <p14:creationId xmlns:p14="http://schemas.microsoft.com/office/powerpoint/2010/main" val="345067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7C23910-08A4-4010-8CAA-C3D547599869}" type="slidenum">
              <a:rPr lang="es-MX" smtClean="0"/>
              <a:pPr/>
              <a:t>10</a:t>
            </a:fld>
            <a:endParaRPr lang="es-MX"/>
          </a:p>
        </p:txBody>
      </p:sp>
    </p:spTree>
    <p:extLst>
      <p:ext uri="{BB962C8B-B14F-4D97-AF65-F5344CB8AC3E}">
        <p14:creationId xmlns:p14="http://schemas.microsoft.com/office/powerpoint/2010/main" val="6972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7C23910-08A4-4010-8CAA-C3D547599869}" type="slidenum">
              <a:rPr lang="es-MX" smtClean="0"/>
              <a:pPr/>
              <a:t>11</a:t>
            </a:fld>
            <a:endParaRPr lang="es-MX"/>
          </a:p>
        </p:txBody>
      </p:sp>
    </p:spTree>
    <p:extLst>
      <p:ext uri="{BB962C8B-B14F-4D97-AF65-F5344CB8AC3E}">
        <p14:creationId xmlns:p14="http://schemas.microsoft.com/office/powerpoint/2010/main" val="117029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2DA42B-730C-4787-88AB-65FB710EA49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DA42B-730C-4787-88AB-65FB710EA49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6.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1.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png"/><Relationship Id="rId4" Type="http://schemas.openxmlformats.org/officeDocument/2006/relationships/image" Target="../media/image14.jpe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1.png"/><Relationship Id="rId4" Type="http://schemas.openxmlformats.org/officeDocument/2006/relationships/image" Target="../media/image18.jpe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png"/><Relationship Id="rId4" Type="http://schemas.openxmlformats.org/officeDocument/2006/relationships/image" Target="../media/image22.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OGO 2015-2018 PNG.png"/>
          <p:cNvPicPr/>
          <p:nvPr/>
        </p:nvPicPr>
        <p:blipFill>
          <a:blip r:embed="rId2"/>
          <a:stretch>
            <a:fillRect/>
          </a:stretch>
        </p:blipFill>
        <p:spPr>
          <a:xfrm>
            <a:off x="251520" y="116632"/>
            <a:ext cx="8892480" cy="6741368"/>
          </a:xfrm>
          <a:prstGeom prst="rect">
            <a:avLst/>
          </a:prstGeom>
        </p:spPr>
      </p:pic>
    </p:spTree>
    <p:extLst>
      <p:ext uri="{BB962C8B-B14F-4D97-AF65-F5344CB8AC3E}">
        <p14:creationId xmlns:p14="http://schemas.microsoft.com/office/powerpoint/2010/main" val="73609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195736" y="1052736"/>
            <a:ext cx="4831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ES_tradnl" altLang="es-ES" sz="2400" b="1" dirty="0"/>
              <a:t>ACTIVIDAD DE LAS </a:t>
            </a:r>
            <a:r>
              <a:rPr lang="es-ES_tradnl" altLang="es-ES" sz="2400" b="1" dirty="0" smtClean="0"/>
              <a:t>PARTERAS</a:t>
            </a:r>
            <a:endParaRPr lang="es-ES_tradnl" altLang="es-ES" sz="2400" b="1" dirty="0"/>
          </a:p>
        </p:txBody>
      </p:sp>
      <p:pic>
        <p:nvPicPr>
          <p:cNvPr id="3" name="Imagen 8" descr="EscudoGobiernoChiapas.png"/>
          <p:cNvPicPr>
            <a:picLocks noChangeAspect="1"/>
          </p:cNvPicPr>
          <p:nvPr/>
        </p:nvPicPr>
        <p:blipFill>
          <a:blip r:embed="rId3"/>
          <a:srcRect/>
          <a:stretch>
            <a:fillRect/>
          </a:stretch>
        </p:blipFill>
        <p:spPr bwMode="auto">
          <a:xfrm>
            <a:off x="4968138" y="260648"/>
            <a:ext cx="1751013" cy="600075"/>
          </a:xfrm>
          <a:prstGeom prst="rect">
            <a:avLst/>
          </a:prstGeom>
          <a:noFill/>
          <a:ln w="9525">
            <a:noFill/>
            <a:miter lim="800000"/>
            <a:headEnd/>
            <a:tailEnd/>
          </a:ln>
        </p:spPr>
      </p:pic>
      <p:pic>
        <p:nvPicPr>
          <p:cNvPr id="4" name="Imagen 9" descr="salud.png"/>
          <p:cNvPicPr>
            <a:picLocks noChangeAspect="1"/>
          </p:cNvPicPr>
          <p:nvPr/>
        </p:nvPicPr>
        <p:blipFill>
          <a:blip r:embed="rId4"/>
          <a:srcRect/>
          <a:stretch>
            <a:fillRect/>
          </a:stretch>
        </p:blipFill>
        <p:spPr bwMode="auto">
          <a:xfrm>
            <a:off x="467544" y="317127"/>
            <a:ext cx="1755775" cy="576262"/>
          </a:xfrm>
          <a:prstGeom prst="rect">
            <a:avLst/>
          </a:prstGeom>
          <a:noFill/>
          <a:ln w="9525">
            <a:noFill/>
            <a:miter lim="800000"/>
            <a:headEnd/>
            <a:tailEnd/>
          </a:ln>
        </p:spPr>
      </p:pic>
      <p:pic>
        <p:nvPicPr>
          <p:cNvPr id="5" name="Imagen 1" descr="Secretaria de salud.png"/>
          <p:cNvPicPr>
            <a:picLocks noChangeAspect="1"/>
          </p:cNvPicPr>
          <p:nvPr/>
        </p:nvPicPr>
        <p:blipFill>
          <a:blip r:embed="rId5" cstate="print"/>
          <a:srcRect/>
          <a:stretch>
            <a:fillRect/>
          </a:stretch>
        </p:blipFill>
        <p:spPr bwMode="auto">
          <a:xfrm>
            <a:off x="7422438" y="359445"/>
            <a:ext cx="1189038" cy="549275"/>
          </a:xfrm>
          <a:prstGeom prst="rect">
            <a:avLst/>
          </a:prstGeom>
          <a:noFill/>
          <a:ln w="9525">
            <a:noFill/>
            <a:miter lim="800000"/>
            <a:headEnd/>
            <a:tailEnd/>
          </a:ln>
        </p:spPr>
      </p:pic>
      <p:pic>
        <p:nvPicPr>
          <p:cNvPr id="8" name="7 Imagen" descr="LOGO 2015-2018 PNG.png"/>
          <p:cNvPicPr/>
          <p:nvPr/>
        </p:nvPicPr>
        <p:blipFill>
          <a:blip r:embed="rId6"/>
          <a:stretch>
            <a:fillRect/>
          </a:stretch>
        </p:blipFill>
        <p:spPr>
          <a:xfrm>
            <a:off x="3147748" y="260648"/>
            <a:ext cx="784134" cy="648072"/>
          </a:xfrm>
          <a:prstGeom prst="rect">
            <a:avLst/>
          </a:prstGeom>
        </p:spPr>
      </p:pic>
      <p:graphicFrame>
        <p:nvGraphicFramePr>
          <p:cNvPr id="9" name="Group 75"/>
          <p:cNvGraphicFramePr>
            <a:graphicFrameLocks noGrp="1"/>
          </p:cNvGraphicFramePr>
          <p:nvPr>
            <p:extLst>
              <p:ext uri="{D42A27DB-BD31-4B8C-83A1-F6EECF244321}">
                <p14:modId xmlns:p14="http://schemas.microsoft.com/office/powerpoint/2010/main" val="2994900101"/>
              </p:ext>
            </p:extLst>
          </p:nvPr>
        </p:nvGraphicFramePr>
        <p:xfrm>
          <a:off x="1670043" y="1700808"/>
          <a:ext cx="5729564" cy="3727884"/>
        </p:xfrm>
        <a:graphic>
          <a:graphicData uri="http://schemas.openxmlformats.org/drawingml/2006/table">
            <a:tbl>
              <a:tblPr/>
              <a:tblGrid>
                <a:gridCol w="3789393">
                  <a:extLst>
                    <a:ext uri="{9D8B030D-6E8A-4147-A177-3AD203B41FA5}">
                      <a16:colId xmlns="" xmlns:a16="http://schemas.microsoft.com/office/drawing/2014/main" val="20000"/>
                    </a:ext>
                  </a:extLst>
                </a:gridCol>
                <a:gridCol w="1940171">
                  <a:extLst>
                    <a:ext uri="{9D8B030D-6E8A-4147-A177-3AD203B41FA5}">
                      <a16:colId xmlns="" xmlns:a16="http://schemas.microsoft.com/office/drawing/2014/main" val="20006"/>
                    </a:ext>
                  </a:extLst>
                </a:gridCol>
              </a:tblGrid>
              <a:tr h="281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charset="0"/>
                        </a:rPr>
                        <a:t>ACTIVIDADES</a:t>
                      </a: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2016</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81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charset="0"/>
                        </a:rPr>
                        <a:t>NUM. DE  PARTERAS</a:t>
                      </a: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48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81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charset="0"/>
                        </a:rPr>
                        <a:t>CAPACITADAS</a:t>
                      </a: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48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68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CON UNIDAD DE  TRABAJO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29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81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charset="0"/>
                        </a:rPr>
                        <a:t>ATENCIÓN  A EMB.</a:t>
                      </a: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49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68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charset="0"/>
                        </a:rPr>
                        <a:t>ACOMPAÑAMIENTO  A U/S</a:t>
                      </a: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62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81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charset="0"/>
                        </a:rPr>
                        <a:t>MASAJES</a:t>
                      </a: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19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81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charset="0"/>
                        </a:rPr>
                        <a:t>ATENCION DE PARTO</a:t>
                      </a: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68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NUM. DE CAPACITACION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12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68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REFERIDAS  AL HOSPITAL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80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81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ALTO RIESGO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35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81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052228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MX"/>
          </a:p>
        </p:txBody>
      </p:sp>
      <p:pic>
        <p:nvPicPr>
          <p:cNvPr id="13" name="Imagen 8" descr="EscudoGobiernoChiapas.png"/>
          <p:cNvPicPr>
            <a:picLocks noChangeAspect="1"/>
          </p:cNvPicPr>
          <p:nvPr/>
        </p:nvPicPr>
        <p:blipFill>
          <a:blip r:embed="rId3"/>
          <a:srcRect/>
          <a:stretch>
            <a:fillRect/>
          </a:stretch>
        </p:blipFill>
        <p:spPr bwMode="auto">
          <a:xfrm>
            <a:off x="4968138" y="116632"/>
            <a:ext cx="1751013" cy="600075"/>
          </a:xfrm>
          <a:prstGeom prst="rect">
            <a:avLst/>
          </a:prstGeom>
          <a:noFill/>
          <a:ln w="9525">
            <a:noFill/>
            <a:miter lim="800000"/>
            <a:headEnd/>
            <a:tailEnd/>
          </a:ln>
        </p:spPr>
      </p:pic>
      <p:pic>
        <p:nvPicPr>
          <p:cNvPr id="14" name="Imagen 9" descr="salud.png"/>
          <p:cNvPicPr>
            <a:picLocks noChangeAspect="1"/>
          </p:cNvPicPr>
          <p:nvPr/>
        </p:nvPicPr>
        <p:blipFill>
          <a:blip r:embed="rId4"/>
          <a:srcRect/>
          <a:stretch>
            <a:fillRect/>
          </a:stretch>
        </p:blipFill>
        <p:spPr bwMode="auto">
          <a:xfrm>
            <a:off x="467544" y="173111"/>
            <a:ext cx="1755775" cy="576262"/>
          </a:xfrm>
          <a:prstGeom prst="rect">
            <a:avLst/>
          </a:prstGeom>
          <a:noFill/>
          <a:ln w="9525">
            <a:noFill/>
            <a:miter lim="800000"/>
            <a:headEnd/>
            <a:tailEnd/>
          </a:ln>
        </p:spPr>
      </p:pic>
      <p:pic>
        <p:nvPicPr>
          <p:cNvPr id="15" name="Imagen 1" descr="Secretaria de salud.png"/>
          <p:cNvPicPr>
            <a:picLocks noChangeAspect="1"/>
          </p:cNvPicPr>
          <p:nvPr/>
        </p:nvPicPr>
        <p:blipFill>
          <a:blip r:embed="rId5" cstate="print"/>
          <a:srcRect/>
          <a:stretch>
            <a:fillRect/>
          </a:stretch>
        </p:blipFill>
        <p:spPr bwMode="auto">
          <a:xfrm>
            <a:off x="7422438" y="215429"/>
            <a:ext cx="1189038" cy="549275"/>
          </a:xfrm>
          <a:prstGeom prst="rect">
            <a:avLst/>
          </a:prstGeom>
          <a:noFill/>
          <a:ln w="9525">
            <a:noFill/>
            <a:miter lim="800000"/>
            <a:headEnd/>
            <a:tailEnd/>
          </a:ln>
        </p:spPr>
      </p:pic>
      <p:sp>
        <p:nvSpPr>
          <p:cNvPr id="17" name="7 CuadroTexto"/>
          <p:cNvSpPr txBox="1">
            <a:spLocks noChangeArrowheads="1"/>
          </p:cNvSpPr>
          <p:nvPr/>
        </p:nvSpPr>
        <p:spPr bwMode="auto">
          <a:xfrm>
            <a:off x="2049162" y="980728"/>
            <a:ext cx="4514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MX" altLang="es-ES" sz="2400" b="1" dirty="0">
                <a:solidFill>
                  <a:schemeClr val="bg1"/>
                </a:solidFill>
              </a:rPr>
              <a:t>ATENCION DE PARTO Y OTB </a:t>
            </a:r>
          </a:p>
        </p:txBody>
      </p:sp>
      <p:sp>
        <p:nvSpPr>
          <p:cNvPr id="7" name="6 CuadroTexto"/>
          <p:cNvSpPr txBox="1"/>
          <p:nvPr/>
        </p:nvSpPr>
        <p:spPr>
          <a:xfrm>
            <a:off x="2069727" y="780673"/>
            <a:ext cx="4669989" cy="400110"/>
          </a:xfrm>
          <a:prstGeom prst="rect">
            <a:avLst/>
          </a:prstGeom>
          <a:noFill/>
        </p:spPr>
        <p:txBody>
          <a:bodyPr wrap="square" rtlCol="0">
            <a:spAutoFit/>
          </a:bodyPr>
          <a:lstStyle/>
          <a:p>
            <a:pPr algn="ctr"/>
            <a:r>
              <a:rPr lang="es-MX" sz="2000" dirty="0" smtClean="0"/>
              <a:t>TRABAJO  INTERSECTORIAL</a:t>
            </a:r>
            <a:endParaRPr lang="es-MX" sz="2000" dirty="0"/>
          </a:p>
        </p:txBody>
      </p:sp>
      <p:pic>
        <p:nvPicPr>
          <p:cNvPr id="18" name="17 Imagen" descr="C:\Users\RAFAEL CORDERO\Desktop\L2.jpg"/>
          <p:cNvPicPr/>
          <p:nvPr/>
        </p:nvPicPr>
        <p:blipFill>
          <a:blip r:embed="rId6"/>
          <a:srcRect/>
          <a:stretch>
            <a:fillRect/>
          </a:stretch>
        </p:blipFill>
        <p:spPr bwMode="auto">
          <a:xfrm>
            <a:off x="971600" y="1264614"/>
            <a:ext cx="3701308" cy="2393394"/>
          </a:xfrm>
          <a:prstGeom prst="rect">
            <a:avLst/>
          </a:prstGeom>
          <a:noFill/>
          <a:ln w="9525">
            <a:noFill/>
            <a:miter lim="800000"/>
            <a:headEnd/>
            <a:tailEnd/>
          </a:ln>
        </p:spPr>
      </p:pic>
      <p:pic>
        <p:nvPicPr>
          <p:cNvPr id="1026" name="Picture 2" descr="C:\Users\jerry\Pictures\2016-10-04 octubre2016\octubre2016 0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8138" y="1264614"/>
            <a:ext cx="3383213" cy="2537410"/>
          </a:xfrm>
          <a:prstGeom prst="rect">
            <a:avLst/>
          </a:prstGeom>
          <a:noFill/>
          <a:extLst>
            <a:ext uri="{909E8E84-426E-40DD-AFC4-6F175D3DCCD1}">
              <a14:hiddenFill xmlns:a14="http://schemas.microsoft.com/office/drawing/2010/main">
                <a:solidFill>
                  <a:srgbClr val="FFFFFF"/>
                </a:solidFill>
              </a14:hiddenFill>
            </a:ext>
          </a:extLst>
        </p:spPr>
      </p:pic>
      <p:pic>
        <p:nvPicPr>
          <p:cNvPr id="19" name="18 Imagen" descr="C:\Users\RAFAEL CORDERO\Desktop\L8.jpg"/>
          <p:cNvPicPr/>
          <p:nvPr/>
        </p:nvPicPr>
        <p:blipFill>
          <a:blip r:embed="rId8"/>
          <a:srcRect/>
          <a:stretch>
            <a:fillRect/>
          </a:stretch>
        </p:blipFill>
        <p:spPr bwMode="auto">
          <a:xfrm>
            <a:off x="882666" y="3717032"/>
            <a:ext cx="3790242" cy="2736304"/>
          </a:xfrm>
          <a:prstGeom prst="rect">
            <a:avLst/>
          </a:prstGeom>
          <a:noFill/>
          <a:ln w="9525">
            <a:noFill/>
            <a:miter lim="800000"/>
            <a:headEnd/>
            <a:tailEnd/>
          </a:ln>
        </p:spPr>
      </p:pic>
      <p:pic>
        <p:nvPicPr>
          <p:cNvPr id="20" name="19 Imagen" descr="C:\Users\RAFAEL CORDERO\Desktop\L10.jpg"/>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rcRect/>
          <a:stretch>
            <a:fillRect/>
          </a:stretch>
        </p:blipFill>
        <p:spPr bwMode="auto">
          <a:xfrm>
            <a:off x="4968138" y="3717032"/>
            <a:ext cx="3383213" cy="2908950"/>
          </a:xfrm>
          <a:prstGeom prst="rect">
            <a:avLst/>
          </a:prstGeom>
          <a:noFill/>
          <a:ln w="9525">
            <a:noFill/>
            <a:miter lim="800000"/>
            <a:headEnd/>
            <a:tailEnd/>
          </a:ln>
        </p:spPr>
      </p:pic>
      <p:pic>
        <p:nvPicPr>
          <p:cNvPr id="21" name="20 Imagen" descr="LOGO 2015-2018 PNG.png"/>
          <p:cNvPicPr/>
          <p:nvPr/>
        </p:nvPicPr>
        <p:blipFill>
          <a:blip r:embed="rId11"/>
          <a:stretch>
            <a:fillRect/>
          </a:stretch>
        </p:blipFill>
        <p:spPr>
          <a:xfrm>
            <a:off x="3147748" y="166030"/>
            <a:ext cx="784134" cy="648072"/>
          </a:xfrm>
          <a:prstGeom prst="rect">
            <a:avLst/>
          </a:prstGeom>
        </p:spPr>
      </p:pic>
    </p:spTree>
    <p:extLst>
      <p:ext uri="{BB962C8B-B14F-4D97-AF65-F5344CB8AC3E}">
        <p14:creationId xmlns:p14="http://schemas.microsoft.com/office/powerpoint/2010/main" val="2322730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rry\Pictures\SEÑ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31" y="1008704"/>
            <a:ext cx="6120680" cy="558612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8" descr="EscudoGobiernoChiapas.png"/>
          <p:cNvPicPr>
            <a:picLocks noChangeAspect="1"/>
          </p:cNvPicPr>
          <p:nvPr/>
        </p:nvPicPr>
        <p:blipFill>
          <a:blip r:embed="rId3"/>
          <a:srcRect/>
          <a:stretch>
            <a:fillRect/>
          </a:stretch>
        </p:blipFill>
        <p:spPr bwMode="auto">
          <a:xfrm>
            <a:off x="4812655" y="116632"/>
            <a:ext cx="1751013" cy="600075"/>
          </a:xfrm>
          <a:prstGeom prst="rect">
            <a:avLst/>
          </a:prstGeom>
          <a:noFill/>
          <a:ln w="9525">
            <a:noFill/>
            <a:miter lim="800000"/>
            <a:headEnd/>
            <a:tailEnd/>
          </a:ln>
        </p:spPr>
      </p:pic>
      <p:pic>
        <p:nvPicPr>
          <p:cNvPr id="14" name="Imagen 9" descr="salud.png"/>
          <p:cNvPicPr>
            <a:picLocks noChangeAspect="1"/>
          </p:cNvPicPr>
          <p:nvPr/>
        </p:nvPicPr>
        <p:blipFill>
          <a:blip r:embed="rId4"/>
          <a:srcRect/>
          <a:stretch>
            <a:fillRect/>
          </a:stretch>
        </p:blipFill>
        <p:spPr bwMode="auto">
          <a:xfrm>
            <a:off x="467544" y="173111"/>
            <a:ext cx="1755775" cy="576262"/>
          </a:xfrm>
          <a:prstGeom prst="rect">
            <a:avLst/>
          </a:prstGeom>
          <a:noFill/>
          <a:ln w="9525">
            <a:noFill/>
            <a:miter lim="800000"/>
            <a:headEnd/>
            <a:tailEnd/>
          </a:ln>
        </p:spPr>
      </p:pic>
      <p:pic>
        <p:nvPicPr>
          <p:cNvPr id="15" name="Imagen 1" descr="Secretaria de salud.png"/>
          <p:cNvPicPr>
            <a:picLocks noChangeAspect="1"/>
          </p:cNvPicPr>
          <p:nvPr/>
        </p:nvPicPr>
        <p:blipFill>
          <a:blip r:embed="rId5" cstate="print"/>
          <a:srcRect/>
          <a:stretch>
            <a:fillRect/>
          </a:stretch>
        </p:blipFill>
        <p:spPr bwMode="auto">
          <a:xfrm>
            <a:off x="7422438" y="215429"/>
            <a:ext cx="1189038" cy="549275"/>
          </a:xfrm>
          <a:prstGeom prst="rect">
            <a:avLst/>
          </a:prstGeom>
          <a:noFill/>
          <a:ln w="9525">
            <a:noFill/>
            <a:miter lim="800000"/>
            <a:headEnd/>
            <a:tailEnd/>
          </a:ln>
        </p:spPr>
      </p:pic>
      <p:sp>
        <p:nvSpPr>
          <p:cNvPr id="10" name="9 Rectángulo"/>
          <p:cNvSpPr/>
          <p:nvPr/>
        </p:nvSpPr>
        <p:spPr>
          <a:xfrm>
            <a:off x="1680473" y="5517232"/>
            <a:ext cx="2725298"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s-ES" sz="5400" b="1" cap="all" dirty="0">
                <a:ln w="0"/>
                <a:solidFill>
                  <a:schemeClr val="bg1"/>
                </a:solidFill>
                <a:effectLst>
                  <a:reflection blurRad="12700" stA="50000" endPos="50000" dist="5000" dir="5400000" sy="-100000" rotWithShape="0"/>
                </a:effectLst>
              </a:rPr>
              <a:t>GRACIAS</a:t>
            </a: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514" y="134791"/>
            <a:ext cx="7858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31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hospital aereo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9144000" cy="45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D:\RESPALDO\FOTOS DIVERSOS\FOTOS DIVERSOS 61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8253" y1="94538" x2="28253" y2="94538"/>
                        <a14:foregroundMark x1="36644" y1="92647" x2="36644" y2="92647"/>
                        <a14:foregroundMark x1="67123" y1="96429" x2="67123" y2="96429"/>
                        <a14:foregroundMark x1="9932" y1="93908" x2="9932" y2="93908"/>
                        <a14:foregroundMark x1="9932" y1="93908" x2="9932" y2="93908"/>
                        <a14:foregroundMark x1="5822" y1="92647" x2="5822" y2="92647"/>
                        <a14:foregroundMark x1="3082" y1="26050" x2="3082" y2="26050"/>
                        <a14:foregroundMark x1="96747" y1="28361" x2="96747" y2="28361"/>
                        <a14:foregroundMark x1="87671" y1="14286" x2="87671" y2="14286"/>
                        <a14:foregroundMark x1="66438" y1="56933" x2="66438" y2="56933"/>
                        <a14:foregroundMark x1="66267" y1="58613" x2="66267" y2="58613"/>
                        <a14:backgroundMark x1="18664" y1="55042" x2="18664" y2="55042"/>
                        <a14:backgroundMark x1="22603" y1="56933" x2="22603" y2="56933"/>
                        <a14:backgroundMark x1="15753" y1="51891" x2="15753" y2="51891"/>
                        <a14:backgroundMark x1="23116" y1="51891" x2="23116" y2="51891"/>
                        <a14:backgroundMark x1="69692" y1="50630" x2="69692" y2="50630"/>
                        <a14:backgroundMark x1="63527" y1="55672" x2="63527" y2="55672"/>
                        <a14:backgroundMark x1="64555" y1="54412" x2="64555" y2="54412"/>
                        <a14:backgroundMark x1="63185" y1="53151" x2="63185" y2="53151"/>
                        <a14:backgroundMark x1="88014" y1="53151" x2="88014" y2="53151"/>
                        <a14:backgroundMark x1="67979" y1="58613" x2="67979" y2="58613"/>
                        <a14:backgroundMark x1="66096" y1="56933" x2="66096" y2="56933"/>
                        <a14:backgroundMark x1="93322" y1="53151" x2="93322" y2="53151"/>
                        <a14:backgroundMark x1="85445" y1="57983" x2="85445" y2="57983"/>
                        <a14:backgroundMark x1="84932" y1="54412" x2="84932" y2="54412"/>
                        <a14:backgroundMark x1="23973" y1="54412" x2="23973" y2="54412"/>
                        <a14:backgroundMark x1="21918" y1="54412" x2="21918" y2="54412"/>
                      </a14:backgroundRemoval>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405" y="0"/>
            <a:ext cx="9196809"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935370" y="188640"/>
            <a:ext cx="3004926" cy="369332"/>
          </a:xfrm>
          <a:prstGeom prst="rect">
            <a:avLst/>
          </a:prstGeom>
        </p:spPr>
        <p:txBody>
          <a:bodyPr wrap="none">
            <a:spAutoFit/>
          </a:bodyPr>
          <a:lstStyle/>
          <a:p>
            <a:pPr algn="ctr">
              <a:spcBef>
                <a:spcPct val="50000"/>
              </a:spcBef>
              <a:defRPr/>
            </a:pPr>
            <a:r>
              <a:rPr lang="es-ES" b="1" dirty="0" smtClean="0">
                <a:effectLst>
                  <a:outerShdw blurRad="38100" dist="38100" dir="2700000" algn="tl">
                    <a:srgbClr val="000000">
                      <a:alpha val="43137"/>
                    </a:srgbClr>
                  </a:outerShdw>
                </a:effectLst>
                <a:latin typeface="Trebuchet MS" pitchFamily="34" charset="0"/>
              </a:rPr>
              <a:t>MATERNIDAD SALUDABLE  </a:t>
            </a:r>
            <a:endParaRPr lang="es-MX" b="1" dirty="0">
              <a:effectLst>
                <a:outerShdw blurRad="38100" dist="38100" dir="2700000" algn="tl">
                  <a:srgbClr val="000000">
                    <a:alpha val="43137"/>
                  </a:srgbClr>
                </a:outerShdw>
              </a:effectLst>
              <a:latin typeface="Trebuchet MS" pitchFamily="34" charset="0"/>
            </a:endParaRPr>
          </a:p>
        </p:txBody>
      </p:sp>
      <p:sp>
        <p:nvSpPr>
          <p:cNvPr id="8" name="7 Rectángulo redondeado"/>
          <p:cNvSpPr/>
          <p:nvPr/>
        </p:nvSpPr>
        <p:spPr>
          <a:xfrm>
            <a:off x="1259632" y="1174440"/>
            <a:ext cx="1008112" cy="38235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6 Imagen" descr="LOGO 2015-2018 PNG.png"/>
          <p:cNvPicPr/>
          <p:nvPr/>
        </p:nvPicPr>
        <p:blipFill rotWithShape="1">
          <a:blip r:embed="rId5"/>
          <a:srcRect r="7821" b="3152"/>
          <a:stretch/>
        </p:blipFill>
        <p:spPr>
          <a:xfrm>
            <a:off x="1403648" y="1174440"/>
            <a:ext cx="720080" cy="526368"/>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Rectángulo redondeado"/>
          <p:cNvSpPr/>
          <p:nvPr/>
        </p:nvSpPr>
        <p:spPr>
          <a:xfrm>
            <a:off x="5652120" y="1174440"/>
            <a:ext cx="1224136" cy="2631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redondeado"/>
          <p:cNvSpPr/>
          <p:nvPr/>
        </p:nvSpPr>
        <p:spPr>
          <a:xfrm>
            <a:off x="7668344" y="1174440"/>
            <a:ext cx="1080120" cy="38235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0435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mapa municipa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987" b="905"/>
          <a:stretch>
            <a:fillRect/>
          </a:stretch>
        </p:blipFill>
        <p:spPr bwMode="auto">
          <a:xfrm>
            <a:off x="827584" y="1196752"/>
            <a:ext cx="7417995" cy="549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8" descr="EscudoGobiernoChiapas.png"/>
          <p:cNvPicPr>
            <a:picLocks noChangeAspect="1"/>
          </p:cNvPicPr>
          <p:nvPr/>
        </p:nvPicPr>
        <p:blipFill>
          <a:blip r:embed="rId3"/>
          <a:srcRect/>
          <a:stretch>
            <a:fillRect/>
          </a:stretch>
        </p:blipFill>
        <p:spPr bwMode="auto">
          <a:xfrm>
            <a:off x="4968138" y="260648"/>
            <a:ext cx="1751013" cy="600075"/>
          </a:xfrm>
          <a:prstGeom prst="rect">
            <a:avLst/>
          </a:prstGeom>
          <a:noFill/>
          <a:ln w="9525">
            <a:noFill/>
            <a:miter lim="800000"/>
            <a:headEnd/>
            <a:tailEnd/>
          </a:ln>
        </p:spPr>
      </p:pic>
      <p:pic>
        <p:nvPicPr>
          <p:cNvPr id="4" name="Imagen 9" descr="salud.png"/>
          <p:cNvPicPr>
            <a:picLocks noChangeAspect="1"/>
          </p:cNvPicPr>
          <p:nvPr/>
        </p:nvPicPr>
        <p:blipFill>
          <a:blip r:embed="rId4"/>
          <a:srcRect/>
          <a:stretch>
            <a:fillRect/>
          </a:stretch>
        </p:blipFill>
        <p:spPr bwMode="auto">
          <a:xfrm>
            <a:off x="467544" y="317127"/>
            <a:ext cx="1755775" cy="576262"/>
          </a:xfrm>
          <a:prstGeom prst="rect">
            <a:avLst/>
          </a:prstGeom>
          <a:noFill/>
          <a:ln w="9525">
            <a:noFill/>
            <a:miter lim="800000"/>
            <a:headEnd/>
            <a:tailEnd/>
          </a:ln>
        </p:spPr>
      </p:pic>
      <p:pic>
        <p:nvPicPr>
          <p:cNvPr id="5" name="Imagen 1" descr="Secretaria de salud.png"/>
          <p:cNvPicPr>
            <a:picLocks noChangeAspect="1"/>
          </p:cNvPicPr>
          <p:nvPr/>
        </p:nvPicPr>
        <p:blipFill>
          <a:blip r:embed="rId5" cstate="print"/>
          <a:srcRect/>
          <a:stretch>
            <a:fillRect/>
          </a:stretch>
        </p:blipFill>
        <p:spPr bwMode="auto">
          <a:xfrm>
            <a:off x="7422438" y="359445"/>
            <a:ext cx="1189038" cy="549275"/>
          </a:xfrm>
          <a:prstGeom prst="rect">
            <a:avLst/>
          </a:prstGeom>
          <a:noFill/>
          <a:ln w="9525">
            <a:noFill/>
            <a:miter lim="800000"/>
            <a:headEnd/>
            <a:tailEnd/>
          </a:ln>
        </p:spPr>
      </p:pic>
      <p:pic>
        <p:nvPicPr>
          <p:cNvPr id="7" name="6 Imagen" descr="LOGO 2015-2018 PNG.png"/>
          <p:cNvPicPr/>
          <p:nvPr/>
        </p:nvPicPr>
        <p:blipFill>
          <a:blip r:embed="rId6"/>
          <a:stretch>
            <a:fillRect/>
          </a:stretch>
        </p:blipFill>
        <p:spPr>
          <a:xfrm>
            <a:off x="3147748" y="260648"/>
            <a:ext cx="784134" cy="648072"/>
          </a:xfrm>
          <a:prstGeom prst="rect">
            <a:avLst/>
          </a:prstGeom>
        </p:spPr>
      </p:pic>
    </p:spTree>
    <p:extLst>
      <p:ext uri="{BB962C8B-B14F-4D97-AF65-F5344CB8AC3E}">
        <p14:creationId xmlns:p14="http://schemas.microsoft.com/office/powerpoint/2010/main" val="43086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8" descr="EscudoGobiernoChiapas.png"/>
          <p:cNvPicPr>
            <a:picLocks noChangeAspect="1"/>
          </p:cNvPicPr>
          <p:nvPr/>
        </p:nvPicPr>
        <p:blipFill>
          <a:blip r:embed="rId2"/>
          <a:srcRect/>
          <a:stretch>
            <a:fillRect/>
          </a:stretch>
        </p:blipFill>
        <p:spPr bwMode="auto">
          <a:xfrm>
            <a:off x="4788024" y="260648"/>
            <a:ext cx="1751013" cy="600075"/>
          </a:xfrm>
          <a:prstGeom prst="rect">
            <a:avLst/>
          </a:prstGeom>
          <a:noFill/>
          <a:ln w="9525">
            <a:noFill/>
            <a:miter lim="800000"/>
            <a:headEnd/>
            <a:tailEnd/>
          </a:ln>
        </p:spPr>
      </p:pic>
      <p:pic>
        <p:nvPicPr>
          <p:cNvPr id="3" name="Imagen 9" descr="salud.png"/>
          <p:cNvPicPr>
            <a:picLocks noChangeAspect="1"/>
          </p:cNvPicPr>
          <p:nvPr/>
        </p:nvPicPr>
        <p:blipFill>
          <a:blip r:embed="rId3"/>
          <a:srcRect/>
          <a:stretch>
            <a:fillRect/>
          </a:stretch>
        </p:blipFill>
        <p:spPr bwMode="auto">
          <a:xfrm>
            <a:off x="467544" y="317127"/>
            <a:ext cx="1755775" cy="576262"/>
          </a:xfrm>
          <a:prstGeom prst="rect">
            <a:avLst/>
          </a:prstGeom>
          <a:noFill/>
          <a:ln w="9525">
            <a:noFill/>
            <a:miter lim="800000"/>
            <a:headEnd/>
            <a:tailEnd/>
          </a:ln>
        </p:spPr>
      </p:pic>
      <p:pic>
        <p:nvPicPr>
          <p:cNvPr id="4" name="Imagen 1" descr="Secretaria de salud.png"/>
          <p:cNvPicPr>
            <a:picLocks noChangeAspect="1"/>
          </p:cNvPicPr>
          <p:nvPr/>
        </p:nvPicPr>
        <p:blipFill>
          <a:blip r:embed="rId4" cstate="print"/>
          <a:srcRect/>
          <a:stretch>
            <a:fillRect/>
          </a:stretch>
        </p:blipFill>
        <p:spPr bwMode="auto">
          <a:xfrm>
            <a:off x="7422438" y="359445"/>
            <a:ext cx="1189038" cy="549275"/>
          </a:xfrm>
          <a:prstGeom prst="rect">
            <a:avLst/>
          </a:prstGeom>
          <a:noFill/>
          <a:ln w="9525">
            <a:noFill/>
            <a:miter lim="800000"/>
            <a:headEnd/>
            <a:tailEnd/>
          </a:ln>
        </p:spPr>
      </p:pic>
      <p:sp>
        <p:nvSpPr>
          <p:cNvPr id="6" name="Text Box 8"/>
          <p:cNvSpPr txBox="1">
            <a:spLocks noChangeArrowheads="1"/>
          </p:cNvSpPr>
          <p:nvPr/>
        </p:nvSpPr>
        <p:spPr bwMode="auto">
          <a:xfrm>
            <a:off x="755576" y="2852936"/>
            <a:ext cx="75787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buFont typeface="Wingdings" pitchFamily="2" charset="2"/>
              <a:buChar char="Ø"/>
            </a:pPr>
            <a:r>
              <a:rPr lang="es-ES_tradnl" altLang="es-ES" sz="1400" dirty="0"/>
              <a:t> EXTENCION TERITORIAL DEL MUNICIPIO.                  189  KM2</a:t>
            </a:r>
          </a:p>
          <a:p>
            <a:pPr eaLnBrk="1" hangingPunct="1">
              <a:buFont typeface="Wingdings" pitchFamily="2" charset="2"/>
              <a:buChar char="Ø"/>
            </a:pPr>
            <a:r>
              <a:rPr lang="es-ES_tradnl" altLang="es-ES" sz="1400" dirty="0"/>
              <a:t>CONFORMADO POR.                                                         54 LOC.</a:t>
            </a:r>
          </a:p>
          <a:p>
            <a:pPr eaLnBrk="1" hangingPunct="1">
              <a:buFont typeface="Wingdings" pitchFamily="2" charset="2"/>
              <a:buChar char="Ø"/>
            </a:pPr>
            <a:r>
              <a:rPr lang="es-ES_tradnl" altLang="es-ES" sz="1400" dirty="0"/>
              <a:t>RED  DE SERVICIOS.                                                           8 MICROS ( 6 ISA  2 IMSS)</a:t>
            </a:r>
            <a:endParaRPr lang="es-ES" altLang="es-ES" sz="1400" dirty="0"/>
          </a:p>
          <a:p>
            <a:pPr eaLnBrk="1" hangingPunct="1">
              <a:buFont typeface="Wingdings" pitchFamily="2" charset="2"/>
              <a:buChar char="Ø"/>
            </a:pPr>
            <a:r>
              <a:rPr lang="es-ES_tradnl" altLang="es-ES" sz="1400" dirty="0"/>
              <a:t>POB. BENEFICIADA  DIRECTAMENTE.                     17,320 HAB.</a:t>
            </a:r>
          </a:p>
          <a:p>
            <a:pPr eaLnBrk="1" hangingPunct="1">
              <a:buFont typeface="Wingdings" pitchFamily="2" charset="2"/>
              <a:buChar char="Ø"/>
            </a:pPr>
            <a:r>
              <a:rPr lang="es-ES_tradnl" altLang="es-ES" sz="1400" dirty="0"/>
              <a:t>POB. BENEFICIADA POTENCIALMENTE.                 49,251 HAB.(ALDAMA, CHAMULA,</a:t>
            </a:r>
          </a:p>
          <a:p>
            <a:pPr eaLnBrk="1" hangingPunct="1"/>
            <a:r>
              <a:rPr lang="es-ES_tradnl" altLang="es-ES" sz="1400" dirty="0"/>
              <a:t>                           SANTIAGO EL PINAR, CHENALHO, EL BOSQUE, BOCHIL, MICTONTIC).</a:t>
            </a:r>
          </a:p>
          <a:p>
            <a:pPr eaLnBrk="1" hangingPunct="1">
              <a:buFont typeface="Wingdings" pitchFamily="2" charset="2"/>
              <a:buChar char="Ø"/>
            </a:pPr>
            <a:r>
              <a:rPr lang="es-ES_tradnl" altLang="es-ES" sz="1400" dirty="0"/>
              <a:t>IDIOMA.                                                     TSOTSIL (12,439 BILINGÜE,  5,751 MOLINGUE).</a:t>
            </a:r>
          </a:p>
          <a:p>
            <a:pPr eaLnBrk="1" hangingPunct="1">
              <a:buFont typeface="Wingdings" pitchFamily="2" charset="2"/>
              <a:buChar char="Ø"/>
            </a:pPr>
            <a:r>
              <a:rPr lang="es-ES_tradnl" altLang="es-ES" sz="1400" dirty="0"/>
              <a:t>FAMILIAS AFILIADA AL SEGURO POPULAR                3,355</a:t>
            </a:r>
          </a:p>
          <a:p>
            <a:pPr eaLnBrk="1" hangingPunct="1">
              <a:buFont typeface="Wingdings" pitchFamily="2" charset="2"/>
              <a:buChar char="Ø"/>
            </a:pPr>
            <a:r>
              <a:rPr lang="es-ES_tradnl" altLang="es-ES" sz="1400" dirty="0"/>
              <a:t>FAMILIAS  OPORTUNIDADES                                       1,757</a:t>
            </a:r>
          </a:p>
          <a:p>
            <a:pPr eaLnBrk="1" hangingPunct="1">
              <a:buFont typeface="Wingdings" pitchFamily="2" charset="2"/>
              <a:buChar char="Ø"/>
            </a:pPr>
            <a:r>
              <a:rPr lang="es-ES_tradnl" altLang="es-ES" sz="1400" dirty="0"/>
              <a:t>PARTERAS CAPACITADAS                                                35</a:t>
            </a:r>
          </a:p>
          <a:p>
            <a:pPr eaLnBrk="1" hangingPunct="1">
              <a:buFont typeface="Wingdings" pitchFamily="2" charset="2"/>
              <a:buChar char="Ø"/>
            </a:pPr>
            <a:r>
              <a:rPr lang="es-ES_tradnl" altLang="es-ES" sz="1400" dirty="0"/>
              <a:t>MEDICOS TRADICIONALES                                                5</a:t>
            </a:r>
          </a:p>
          <a:p>
            <a:pPr eaLnBrk="1" hangingPunct="1"/>
            <a:r>
              <a:rPr lang="es-ES_tradnl" altLang="es-ES" sz="1400" dirty="0"/>
              <a:t>	</a:t>
            </a:r>
          </a:p>
          <a:p>
            <a:pPr eaLnBrk="1" hangingPunct="1">
              <a:buFont typeface="Wingdings" pitchFamily="2" charset="2"/>
              <a:buNone/>
            </a:pPr>
            <a:endParaRPr lang="es-ES_tradnl" altLang="es-ES" sz="1400" dirty="0"/>
          </a:p>
          <a:p>
            <a:pPr eaLnBrk="1" hangingPunct="1">
              <a:buFont typeface="Wingdings" pitchFamily="2" charset="2"/>
              <a:buChar char="Ø"/>
            </a:pPr>
            <a:endParaRPr lang="es-ES" altLang="es-ES" sz="1800" dirty="0"/>
          </a:p>
        </p:txBody>
      </p:sp>
      <p:sp>
        <p:nvSpPr>
          <p:cNvPr id="7" name="Text Box 7"/>
          <p:cNvSpPr txBox="1">
            <a:spLocks noChangeArrowheads="1"/>
          </p:cNvSpPr>
          <p:nvPr/>
        </p:nvSpPr>
        <p:spPr bwMode="auto">
          <a:xfrm>
            <a:off x="3369089" y="1486744"/>
            <a:ext cx="2099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s-ES_tradnl" altLang="es-ES" sz="1800" b="1" dirty="0" smtClean="0"/>
              <a:t>FICHA </a:t>
            </a:r>
            <a:r>
              <a:rPr lang="es-ES_tradnl" altLang="es-ES" sz="1800" b="1" dirty="0"/>
              <a:t>TECNICA</a:t>
            </a:r>
            <a:r>
              <a:rPr lang="es-ES_tradnl" altLang="es-ES" sz="1800" dirty="0"/>
              <a:t>  </a:t>
            </a:r>
            <a:endParaRPr lang="es-ES" altLang="es-ES" sz="1800" dirty="0"/>
          </a:p>
        </p:txBody>
      </p:sp>
      <p:pic>
        <p:nvPicPr>
          <p:cNvPr id="8" name="7 Imagen" descr="LOGO 2015-2018 PNG.png"/>
          <p:cNvPicPr/>
          <p:nvPr/>
        </p:nvPicPr>
        <p:blipFill>
          <a:blip r:embed="rId5"/>
          <a:stretch>
            <a:fillRect/>
          </a:stretch>
        </p:blipFill>
        <p:spPr>
          <a:xfrm>
            <a:off x="3147748" y="260648"/>
            <a:ext cx="784134" cy="648072"/>
          </a:xfrm>
          <a:prstGeom prst="rect">
            <a:avLst/>
          </a:prstGeom>
        </p:spPr>
      </p:pic>
    </p:spTree>
    <p:extLst>
      <p:ext uri="{BB962C8B-B14F-4D97-AF65-F5344CB8AC3E}">
        <p14:creationId xmlns:p14="http://schemas.microsoft.com/office/powerpoint/2010/main" val="38510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descr="EscudoGobiernoChiapas.png"/>
          <p:cNvPicPr>
            <a:picLocks noChangeAspect="1"/>
          </p:cNvPicPr>
          <p:nvPr/>
        </p:nvPicPr>
        <p:blipFill>
          <a:blip r:embed="rId2"/>
          <a:srcRect/>
          <a:stretch>
            <a:fillRect/>
          </a:stretch>
        </p:blipFill>
        <p:spPr bwMode="auto">
          <a:xfrm>
            <a:off x="4968138" y="260648"/>
            <a:ext cx="1751013" cy="600075"/>
          </a:xfrm>
          <a:prstGeom prst="rect">
            <a:avLst/>
          </a:prstGeom>
          <a:noFill/>
          <a:ln w="9525">
            <a:noFill/>
            <a:miter lim="800000"/>
            <a:headEnd/>
            <a:tailEnd/>
          </a:ln>
        </p:spPr>
      </p:pic>
      <p:pic>
        <p:nvPicPr>
          <p:cNvPr id="4" name="Imagen 9" descr="salud.png"/>
          <p:cNvPicPr>
            <a:picLocks noChangeAspect="1"/>
          </p:cNvPicPr>
          <p:nvPr/>
        </p:nvPicPr>
        <p:blipFill>
          <a:blip r:embed="rId3"/>
          <a:srcRect/>
          <a:stretch>
            <a:fillRect/>
          </a:stretch>
        </p:blipFill>
        <p:spPr bwMode="auto">
          <a:xfrm>
            <a:off x="467544" y="317127"/>
            <a:ext cx="1755775" cy="576262"/>
          </a:xfrm>
          <a:prstGeom prst="rect">
            <a:avLst/>
          </a:prstGeom>
          <a:noFill/>
          <a:ln w="9525">
            <a:noFill/>
            <a:miter lim="800000"/>
            <a:headEnd/>
            <a:tailEnd/>
          </a:ln>
        </p:spPr>
      </p:pic>
      <p:pic>
        <p:nvPicPr>
          <p:cNvPr id="5" name="Imagen 1" descr="Secretaria de salud.png"/>
          <p:cNvPicPr>
            <a:picLocks noChangeAspect="1"/>
          </p:cNvPicPr>
          <p:nvPr/>
        </p:nvPicPr>
        <p:blipFill>
          <a:blip r:embed="rId4" cstate="print"/>
          <a:srcRect/>
          <a:stretch>
            <a:fillRect/>
          </a:stretch>
        </p:blipFill>
        <p:spPr bwMode="auto">
          <a:xfrm>
            <a:off x="7422438" y="359445"/>
            <a:ext cx="1189038" cy="549275"/>
          </a:xfrm>
          <a:prstGeom prst="rect">
            <a:avLst/>
          </a:prstGeom>
          <a:noFill/>
          <a:ln w="9525">
            <a:noFill/>
            <a:miter lim="800000"/>
            <a:headEnd/>
            <a:tailEnd/>
          </a:ln>
        </p:spPr>
      </p:pic>
      <p:sp>
        <p:nvSpPr>
          <p:cNvPr id="8" name="7 CuadroTexto"/>
          <p:cNvSpPr txBox="1"/>
          <p:nvPr/>
        </p:nvSpPr>
        <p:spPr>
          <a:xfrm>
            <a:off x="971600" y="4289963"/>
            <a:ext cx="7344816" cy="2246769"/>
          </a:xfrm>
          <a:prstGeom prst="rect">
            <a:avLst/>
          </a:prstGeom>
          <a:noFill/>
        </p:spPr>
        <p:txBody>
          <a:bodyPr wrap="square" rtlCol="0">
            <a:spAutoFit/>
          </a:bodyPr>
          <a:lstStyle/>
          <a:p>
            <a:pPr algn="just"/>
            <a:r>
              <a:rPr lang="es-MX" sz="2000" dirty="0" smtClean="0"/>
              <a:t>Con la finalidad de respetar  los usos y costumbres de las señoras para la atención del parto así como para brindarles un espacio adecuado donde fueran atendidas por sus parteras tradicionales, se activo la casa materna aun costado del hospital básico de Larrainzar para darle un enfoque intercultural y poder trabajar en conjunto personal de salud y parteras tradicionales, en donde el objetivo en común es ofrecer una maternidad saludable. </a:t>
            </a:r>
            <a:endParaRPr lang="es-MX" sz="2000" dirty="0"/>
          </a:p>
        </p:txBody>
      </p:sp>
      <p:pic>
        <p:nvPicPr>
          <p:cNvPr id="9" name="8 Imagen" descr="C:\Users\RAFAEL CORDERO\Desktop\L1.jpg"/>
          <p:cNvPicPr/>
          <p:nvPr/>
        </p:nvPicPr>
        <p:blipFill>
          <a:blip r:embed="rId5"/>
          <a:srcRect/>
          <a:stretch>
            <a:fillRect/>
          </a:stretch>
        </p:blipFill>
        <p:spPr bwMode="auto">
          <a:xfrm>
            <a:off x="1979712" y="1196752"/>
            <a:ext cx="5328592" cy="2880320"/>
          </a:xfrm>
          <a:prstGeom prst="rect">
            <a:avLst/>
          </a:prstGeom>
          <a:noFill/>
          <a:ln w="9525">
            <a:noFill/>
            <a:miter lim="800000"/>
            <a:headEnd/>
            <a:tailEnd/>
          </a:ln>
        </p:spPr>
      </p:pic>
      <p:pic>
        <p:nvPicPr>
          <p:cNvPr id="10" name="9 Imagen" descr="LOGO 2015-2018 PNG.png"/>
          <p:cNvPicPr/>
          <p:nvPr/>
        </p:nvPicPr>
        <p:blipFill>
          <a:blip r:embed="rId6"/>
          <a:stretch>
            <a:fillRect/>
          </a:stretch>
        </p:blipFill>
        <p:spPr>
          <a:xfrm>
            <a:off x="3147748" y="260648"/>
            <a:ext cx="784134" cy="648072"/>
          </a:xfrm>
          <a:prstGeom prst="rect">
            <a:avLst/>
          </a:prstGeom>
        </p:spPr>
      </p:pic>
    </p:spTree>
    <p:extLst>
      <p:ext uri="{BB962C8B-B14F-4D97-AF65-F5344CB8AC3E}">
        <p14:creationId xmlns:p14="http://schemas.microsoft.com/office/powerpoint/2010/main" val="1902617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3" descr="D:\RESPALDO\FOTOS DIVERSOS\FOTOS DIVERSOS 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8729"/>
            <a:ext cx="4744273"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069" y="3958729"/>
            <a:ext cx="4969929"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2666"/>
            <a:ext cx="9143999"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descr="EscudoGobiernoChiapas.png"/>
          <p:cNvPicPr>
            <a:picLocks noChangeAspect="1"/>
          </p:cNvPicPr>
          <p:nvPr/>
        </p:nvPicPr>
        <p:blipFill>
          <a:blip r:embed="rId6"/>
          <a:srcRect/>
          <a:stretch>
            <a:fillRect/>
          </a:stretch>
        </p:blipFill>
        <p:spPr bwMode="auto">
          <a:xfrm>
            <a:off x="4968138" y="260648"/>
            <a:ext cx="1751013" cy="600075"/>
          </a:xfrm>
          <a:prstGeom prst="rect">
            <a:avLst/>
          </a:prstGeom>
          <a:noFill/>
          <a:ln w="9525">
            <a:noFill/>
            <a:miter lim="800000"/>
            <a:headEnd/>
            <a:tailEnd/>
          </a:ln>
        </p:spPr>
      </p:pic>
      <p:pic>
        <p:nvPicPr>
          <p:cNvPr id="6" name="Imagen 9" descr="salud.png"/>
          <p:cNvPicPr>
            <a:picLocks noChangeAspect="1"/>
          </p:cNvPicPr>
          <p:nvPr/>
        </p:nvPicPr>
        <p:blipFill>
          <a:blip r:embed="rId7"/>
          <a:srcRect/>
          <a:stretch>
            <a:fillRect/>
          </a:stretch>
        </p:blipFill>
        <p:spPr bwMode="auto">
          <a:xfrm>
            <a:off x="467544" y="317127"/>
            <a:ext cx="1755775" cy="576262"/>
          </a:xfrm>
          <a:prstGeom prst="rect">
            <a:avLst/>
          </a:prstGeom>
          <a:noFill/>
          <a:ln w="9525">
            <a:noFill/>
            <a:miter lim="800000"/>
            <a:headEnd/>
            <a:tailEnd/>
          </a:ln>
        </p:spPr>
      </p:pic>
      <p:pic>
        <p:nvPicPr>
          <p:cNvPr id="7" name="Imagen 1" descr="Secretaria de salud.png"/>
          <p:cNvPicPr>
            <a:picLocks noChangeAspect="1"/>
          </p:cNvPicPr>
          <p:nvPr/>
        </p:nvPicPr>
        <p:blipFill>
          <a:blip r:embed="rId8" cstate="print"/>
          <a:srcRect/>
          <a:stretch>
            <a:fillRect/>
          </a:stretch>
        </p:blipFill>
        <p:spPr bwMode="auto">
          <a:xfrm>
            <a:off x="7422438" y="359445"/>
            <a:ext cx="1189038" cy="549275"/>
          </a:xfrm>
          <a:prstGeom prst="rect">
            <a:avLst/>
          </a:prstGeom>
          <a:noFill/>
          <a:ln w="9525">
            <a:noFill/>
            <a:miter lim="800000"/>
            <a:headEnd/>
            <a:tailEnd/>
          </a:ln>
        </p:spPr>
      </p:pic>
      <p:sp>
        <p:nvSpPr>
          <p:cNvPr id="9" name="Text Box 23" descr="40%"/>
          <p:cNvSpPr txBox="1">
            <a:spLocks noChangeArrowheads="1"/>
          </p:cNvSpPr>
          <p:nvPr/>
        </p:nvSpPr>
        <p:spPr bwMode="auto">
          <a:xfrm>
            <a:off x="2143124" y="3573016"/>
            <a:ext cx="4857750" cy="523220"/>
          </a:xfrm>
          <a:prstGeom prst="rect">
            <a:avLst/>
          </a:prstGeom>
          <a:noFill/>
          <a:ln w="9525">
            <a:noFill/>
            <a:miter lim="800000"/>
            <a:headEnd/>
            <a:tailEnd/>
          </a:ln>
          <a:effectLst/>
        </p:spPr>
        <p:txBody>
          <a:bodyPr>
            <a:spAutoFit/>
          </a:bodyPr>
          <a:lstStyle/>
          <a:p>
            <a:pPr algn="ctr" eaLnBrk="1" hangingPunct="1">
              <a:spcBef>
                <a:spcPct val="50000"/>
              </a:spcBef>
              <a:defRPr/>
            </a:pPr>
            <a:r>
              <a:rPr lang="es-ES" sz="2800" b="1" dirty="0" smtClean="0">
                <a:solidFill>
                  <a:schemeClr val="bg1"/>
                </a:solidFill>
                <a:effectLst>
                  <a:outerShdw blurRad="38100" dist="38100" dir="2700000" algn="tl">
                    <a:srgbClr val="000000">
                      <a:alpha val="43137"/>
                    </a:srgbClr>
                  </a:outerShdw>
                </a:effectLst>
                <a:latin typeface="Trebuchet MS" pitchFamily="34" charset="0"/>
              </a:rPr>
              <a:t>NUESTRAS </a:t>
            </a:r>
            <a:r>
              <a:rPr lang="es-ES" sz="2800" b="1" dirty="0">
                <a:solidFill>
                  <a:schemeClr val="bg1"/>
                </a:solidFill>
                <a:effectLst>
                  <a:outerShdw blurRad="38100" dist="38100" dir="2700000" algn="tl">
                    <a:srgbClr val="000000">
                      <a:alpha val="43137"/>
                    </a:srgbClr>
                  </a:outerShdw>
                </a:effectLst>
                <a:latin typeface="Trebuchet MS" pitchFamily="34" charset="0"/>
              </a:rPr>
              <a:t>PARTERAS</a:t>
            </a:r>
            <a:endParaRPr lang="es-MX" sz="28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10" name="9 Imagen" descr="LOGO 2015-2018 PNG.png"/>
          <p:cNvPicPr/>
          <p:nvPr/>
        </p:nvPicPr>
        <p:blipFill>
          <a:blip r:embed="rId9"/>
          <a:stretch>
            <a:fillRect/>
          </a:stretch>
        </p:blipFill>
        <p:spPr>
          <a:xfrm>
            <a:off x="3147748" y="260648"/>
            <a:ext cx="784134" cy="648072"/>
          </a:xfrm>
          <a:prstGeom prst="rect">
            <a:avLst/>
          </a:prstGeom>
        </p:spPr>
      </p:pic>
    </p:spTree>
    <p:extLst>
      <p:ext uri="{BB962C8B-B14F-4D97-AF65-F5344CB8AC3E}">
        <p14:creationId xmlns:p14="http://schemas.microsoft.com/office/powerpoint/2010/main" val="389826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D:\RESPALDO\FOTOS DIVERSOS\FOTOS DIVERSOS 6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18" y="1046802"/>
            <a:ext cx="3714750" cy="283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D:\RESPALDO\FOTOS DIVERSOS\FOTOS DIVERSOS 6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031662"/>
            <a:ext cx="4176464" cy="285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D:\RESPALDO\FOTOS DIVERSOS\FOTOS DIVERSOS 6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18" y="3885580"/>
            <a:ext cx="37147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descr="F:\DCIM\101MSDCF\DSC021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885580"/>
            <a:ext cx="4176464"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6 CuadroTexto"/>
          <p:cNvSpPr txBox="1">
            <a:spLocks noChangeArrowheads="1"/>
          </p:cNvSpPr>
          <p:nvPr/>
        </p:nvSpPr>
        <p:spPr bwMode="auto">
          <a:xfrm>
            <a:off x="3786188" y="285750"/>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MX" altLang="es-ES" sz="2000" b="1">
                <a:solidFill>
                  <a:schemeClr val="bg1"/>
                </a:solidFill>
              </a:rPr>
              <a:t>CAPACITACION</a:t>
            </a:r>
          </a:p>
        </p:txBody>
      </p:sp>
      <p:sp>
        <p:nvSpPr>
          <p:cNvPr id="2" name="1 Rectángulo"/>
          <p:cNvSpPr/>
          <p:nvPr/>
        </p:nvSpPr>
        <p:spPr>
          <a:xfrm>
            <a:off x="2999039" y="3593191"/>
            <a:ext cx="3157135" cy="584775"/>
          </a:xfrm>
          <a:prstGeom prst="rect">
            <a:avLst/>
          </a:prstGeom>
        </p:spPr>
        <p:txBody>
          <a:bodyPr wrap="square">
            <a:spAutoFit/>
          </a:bodyPr>
          <a:lstStyle/>
          <a:p>
            <a:r>
              <a:rPr lang="es-MX" altLang="es-ES" sz="3200" b="1" dirty="0">
                <a:solidFill>
                  <a:schemeClr val="bg1"/>
                </a:solidFill>
              </a:rPr>
              <a:t>CAPACITACION</a:t>
            </a:r>
            <a:endParaRPr lang="es-MX" sz="3200" dirty="0">
              <a:solidFill>
                <a:schemeClr val="bg1"/>
              </a:solidFill>
            </a:endParaRPr>
          </a:p>
        </p:txBody>
      </p:sp>
      <p:pic>
        <p:nvPicPr>
          <p:cNvPr id="8" name="Imagen 8" descr="EscudoGobiernoChiapas.png"/>
          <p:cNvPicPr>
            <a:picLocks noChangeAspect="1"/>
          </p:cNvPicPr>
          <p:nvPr/>
        </p:nvPicPr>
        <p:blipFill>
          <a:blip r:embed="rId7"/>
          <a:srcRect/>
          <a:stretch>
            <a:fillRect/>
          </a:stretch>
        </p:blipFill>
        <p:spPr bwMode="auto">
          <a:xfrm>
            <a:off x="4968138" y="260648"/>
            <a:ext cx="1751013" cy="600075"/>
          </a:xfrm>
          <a:prstGeom prst="rect">
            <a:avLst/>
          </a:prstGeom>
          <a:noFill/>
          <a:ln w="9525">
            <a:noFill/>
            <a:miter lim="800000"/>
            <a:headEnd/>
            <a:tailEnd/>
          </a:ln>
        </p:spPr>
      </p:pic>
      <p:pic>
        <p:nvPicPr>
          <p:cNvPr id="9" name="Imagen 9" descr="salud.png"/>
          <p:cNvPicPr>
            <a:picLocks noChangeAspect="1"/>
          </p:cNvPicPr>
          <p:nvPr/>
        </p:nvPicPr>
        <p:blipFill>
          <a:blip r:embed="rId8"/>
          <a:srcRect/>
          <a:stretch>
            <a:fillRect/>
          </a:stretch>
        </p:blipFill>
        <p:spPr bwMode="auto">
          <a:xfrm>
            <a:off x="467544" y="317127"/>
            <a:ext cx="1755775" cy="576262"/>
          </a:xfrm>
          <a:prstGeom prst="rect">
            <a:avLst/>
          </a:prstGeom>
          <a:noFill/>
          <a:ln w="9525">
            <a:noFill/>
            <a:miter lim="800000"/>
            <a:headEnd/>
            <a:tailEnd/>
          </a:ln>
        </p:spPr>
      </p:pic>
      <p:pic>
        <p:nvPicPr>
          <p:cNvPr id="10" name="Imagen 1" descr="Secretaria de salud.png"/>
          <p:cNvPicPr>
            <a:picLocks noChangeAspect="1"/>
          </p:cNvPicPr>
          <p:nvPr/>
        </p:nvPicPr>
        <p:blipFill>
          <a:blip r:embed="rId9" cstate="print"/>
          <a:srcRect/>
          <a:stretch>
            <a:fillRect/>
          </a:stretch>
        </p:blipFill>
        <p:spPr bwMode="auto">
          <a:xfrm>
            <a:off x="7422438" y="359445"/>
            <a:ext cx="1189038" cy="549275"/>
          </a:xfrm>
          <a:prstGeom prst="rect">
            <a:avLst/>
          </a:prstGeom>
          <a:noFill/>
          <a:ln w="9525">
            <a:noFill/>
            <a:miter lim="800000"/>
            <a:headEnd/>
            <a:tailEnd/>
          </a:ln>
        </p:spPr>
      </p:pic>
      <p:pic>
        <p:nvPicPr>
          <p:cNvPr id="12" name="11 Imagen" descr="LOGO 2015-2018 PNG.png"/>
          <p:cNvPicPr/>
          <p:nvPr/>
        </p:nvPicPr>
        <p:blipFill>
          <a:blip r:embed="rId10"/>
          <a:stretch>
            <a:fillRect/>
          </a:stretch>
        </p:blipFill>
        <p:spPr>
          <a:xfrm>
            <a:off x="3147748" y="260648"/>
            <a:ext cx="784134" cy="648072"/>
          </a:xfrm>
          <a:prstGeom prst="rect">
            <a:avLst/>
          </a:prstGeom>
        </p:spPr>
      </p:pic>
    </p:spTree>
    <p:extLst>
      <p:ext uri="{BB962C8B-B14F-4D97-AF65-F5344CB8AC3E}">
        <p14:creationId xmlns:p14="http://schemas.microsoft.com/office/powerpoint/2010/main" val="11801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MX"/>
          </a:p>
        </p:txBody>
      </p:sp>
      <p:pic>
        <p:nvPicPr>
          <p:cNvPr id="3" name="Picture 18" descr="D:\RESPALDO\FOTOS DIVERSOS\FOTOS DIVERSOS 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56" y="884634"/>
            <a:ext cx="3948113"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descr="D:\RESPALDO\FOTOS DIVERSOS\FOTOS DIVERSOS 6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519" y="884634"/>
            <a:ext cx="407193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D:\RESPALDO\FOTOS DIVERSOS\FOTOS DIVERSOS 6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519" y="3956447"/>
            <a:ext cx="40719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D:\RESPALDO\FOTOS DIVERSOS\FOTOS DIVERSOS 6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456" y="3956447"/>
            <a:ext cx="3929063"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6 CuadroTexto"/>
          <p:cNvSpPr txBox="1">
            <a:spLocks noChangeArrowheads="1"/>
          </p:cNvSpPr>
          <p:nvPr/>
        </p:nvSpPr>
        <p:spPr bwMode="auto">
          <a:xfrm>
            <a:off x="3786188" y="213742"/>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MX" altLang="es-ES" sz="2000" b="1">
                <a:solidFill>
                  <a:schemeClr val="bg1"/>
                </a:solidFill>
              </a:rPr>
              <a:t>CAPACITACION</a:t>
            </a:r>
          </a:p>
        </p:txBody>
      </p:sp>
      <p:pic>
        <p:nvPicPr>
          <p:cNvPr id="13" name="Imagen 8" descr="EscudoGobiernoChiapas.png"/>
          <p:cNvPicPr>
            <a:picLocks noChangeAspect="1"/>
          </p:cNvPicPr>
          <p:nvPr/>
        </p:nvPicPr>
        <p:blipFill>
          <a:blip r:embed="rId7"/>
          <a:srcRect/>
          <a:stretch>
            <a:fillRect/>
          </a:stretch>
        </p:blipFill>
        <p:spPr bwMode="auto">
          <a:xfrm>
            <a:off x="4968138" y="188640"/>
            <a:ext cx="1751013" cy="600075"/>
          </a:xfrm>
          <a:prstGeom prst="rect">
            <a:avLst/>
          </a:prstGeom>
          <a:noFill/>
          <a:ln w="9525">
            <a:noFill/>
            <a:miter lim="800000"/>
            <a:headEnd/>
            <a:tailEnd/>
          </a:ln>
        </p:spPr>
      </p:pic>
      <p:pic>
        <p:nvPicPr>
          <p:cNvPr id="14" name="Imagen 9" descr="salud.png"/>
          <p:cNvPicPr>
            <a:picLocks noChangeAspect="1"/>
          </p:cNvPicPr>
          <p:nvPr/>
        </p:nvPicPr>
        <p:blipFill>
          <a:blip r:embed="rId8"/>
          <a:srcRect/>
          <a:stretch>
            <a:fillRect/>
          </a:stretch>
        </p:blipFill>
        <p:spPr bwMode="auto">
          <a:xfrm>
            <a:off x="467544" y="245119"/>
            <a:ext cx="1755775" cy="576262"/>
          </a:xfrm>
          <a:prstGeom prst="rect">
            <a:avLst/>
          </a:prstGeom>
          <a:noFill/>
          <a:ln w="9525">
            <a:noFill/>
            <a:miter lim="800000"/>
            <a:headEnd/>
            <a:tailEnd/>
          </a:ln>
        </p:spPr>
      </p:pic>
      <p:pic>
        <p:nvPicPr>
          <p:cNvPr id="15" name="Imagen 1" descr="Secretaria de salud.png"/>
          <p:cNvPicPr>
            <a:picLocks noChangeAspect="1"/>
          </p:cNvPicPr>
          <p:nvPr/>
        </p:nvPicPr>
        <p:blipFill>
          <a:blip r:embed="rId9" cstate="print"/>
          <a:srcRect/>
          <a:stretch>
            <a:fillRect/>
          </a:stretch>
        </p:blipFill>
        <p:spPr bwMode="auto">
          <a:xfrm>
            <a:off x="7422438" y="287437"/>
            <a:ext cx="1189038" cy="549275"/>
          </a:xfrm>
          <a:prstGeom prst="rect">
            <a:avLst/>
          </a:prstGeom>
          <a:noFill/>
          <a:ln w="9525">
            <a:noFill/>
            <a:miter lim="800000"/>
            <a:headEnd/>
            <a:tailEnd/>
          </a:ln>
        </p:spPr>
      </p:pic>
      <p:sp>
        <p:nvSpPr>
          <p:cNvPr id="17" name="16 Rectángulo"/>
          <p:cNvSpPr/>
          <p:nvPr/>
        </p:nvSpPr>
        <p:spPr>
          <a:xfrm>
            <a:off x="3071049" y="3645024"/>
            <a:ext cx="3157135" cy="584775"/>
          </a:xfrm>
          <a:prstGeom prst="rect">
            <a:avLst/>
          </a:prstGeom>
        </p:spPr>
        <p:txBody>
          <a:bodyPr wrap="square">
            <a:spAutoFit/>
          </a:bodyPr>
          <a:lstStyle/>
          <a:p>
            <a:r>
              <a:rPr lang="es-MX" altLang="es-ES" sz="3200" b="1" dirty="0">
                <a:solidFill>
                  <a:schemeClr val="bg1"/>
                </a:solidFill>
              </a:rPr>
              <a:t>CAPACITACION</a:t>
            </a:r>
            <a:endParaRPr lang="es-MX" sz="3200" dirty="0">
              <a:solidFill>
                <a:schemeClr val="bg1"/>
              </a:solidFill>
            </a:endParaRPr>
          </a:p>
        </p:txBody>
      </p:sp>
      <p:pic>
        <p:nvPicPr>
          <p:cNvPr id="18" name="17 Imagen" descr="LOGO 2015-2018 PNG.png"/>
          <p:cNvPicPr/>
          <p:nvPr/>
        </p:nvPicPr>
        <p:blipFill>
          <a:blip r:embed="rId10"/>
          <a:stretch>
            <a:fillRect/>
          </a:stretch>
        </p:blipFill>
        <p:spPr>
          <a:xfrm>
            <a:off x="3147748" y="164641"/>
            <a:ext cx="784134" cy="648072"/>
          </a:xfrm>
          <a:prstGeom prst="rect">
            <a:avLst/>
          </a:prstGeom>
        </p:spPr>
      </p:pic>
    </p:spTree>
    <p:extLst>
      <p:ext uri="{BB962C8B-B14F-4D97-AF65-F5344CB8AC3E}">
        <p14:creationId xmlns:p14="http://schemas.microsoft.com/office/powerpoint/2010/main" val="682467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MX"/>
          </a:p>
        </p:txBody>
      </p:sp>
      <p:pic>
        <p:nvPicPr>
          <p:cNvPr id="3" name="Picture 17" descr="F:\DCIM\101MSDCF\DSC02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13196"/>
            <a:ext cx="38052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F:\DCIM\101MSDCF\DSC026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768" y="813196"/>
            <a:ext cx="4241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G:\picture\DSC00024.JPG"/>
          <p:cNvPicPr>
            <a:picLocks noChangeAspect="1" noChangeArrowheads="1"/>
          </p:cNvPicPr>
          <p:nvPr/>
        </p:nvPicPr>
        <p:blipFill>
          <a:blip r:embed="rId5"/>
          <a:srcRect/>
          <a:stretch>
            <a:fillRect/>
          </a:stretch>
        </p:blipFill>
        <p:spPr bwMode="auto">
          <a:xfrm>
            <a:off x="683568" y="3599259"/>
            <a:ext cx="3786188" cy="3214687"/>
          </a:xfrm>
          <a:prstGeom prst="rect">
            <a:avLst/>
          </a:prstGeom>
          <a:ln>
            <a:noFill/>
          </a:ln>
          <a:effectLst>
            <a:outerShdw blurRad="292100" dist="139700" dir="2700000" algn="tl" rotWithShape="0">
              <a:srgbClr val="333333">
                <a:alpha val="65000"/>
              </a:srgbClr>
            </a:outerShdw>
          </a:effectLst>
        </p:spPr>
      </p:pic>
      <p:pic>
        <p:nvPicPr>
          <p:cNvPr id="6" name="Picture 7" descr="D:\RESPALDO\Mis imágenes\Mis imágenes\varios\CIRUGIAS HOSP\DIVERSAS IMAGENES 1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9756" y="3599259"/>
            <a:ext cx="42148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8" descr="EscudoGobiernoChiapas.png"/>
          <p:cNvPicPr>
            <a:picLocks noChangeAspect="1"/>
          </p:cNvPicPr>
          <p:nvPr/>
        </p:nvPicPr>
        <p:blipFill>
          <a:blip r:embed="rId7"/>
          <a:srcRect/>
          <a:stretch>
            <a:fillRect/>
          </a:stretch>
        </p:blipFill>
        <p:spPr bwMode="auto">
          <a:xfrm>
            <a:off x="4968138" y="116632"/>
            <a:ext cx="1751013" cy="600075"/>
          </a:xfrm>
          <a:prstGeom prst="rect">
            <a:avLst/>
          </a:prstGeom>
          <a:noFill/>
          <a:ln w="9525">
            <a:noFill/>
            <a:miter lim="800000"/>
            <a:headEnd/>
            <a:tailEnd/>
          </a:ln>
        </p:spPr>
      </p:pic>
      <p:pic>
        <p:nvPicPr>
          <p:cNvPr id="14" name="Imagen 9" descr="salud.png"/>
          <p:cNvPicPr>
            <a:picLocks noChangeAspect="1"/>
          </p:cNvPicPr>
          <p:nvPr/>
        </p:nvPicPr>
        <p:blipFill>
          <a:blip r:embed="rId8"/>
          <a:srcRect/>
          <a:stretch>
            <a:fillRect/>
          </a:stretch>
        </p:blipFill>
        <p:spPr bwMode="auto">
          <a:xfrm>
            <a:off x="467544" y="173111"/>
            <a:ext cx="1755775" cy="576262"/>
          </a:xfrm>
          <a:prstGeom prst="rect">
            <a:avLst/>
          </a:prstGeom>
          <a:noFill/>
          <a:ln w="9525">
            <a:noFill/>
            <a:miter lim="800000"/>
            <a:headEnd/>
            <a:tailEnd/>
          </a:ln>
        </p:spPr>
      </p:pic>
      <p:pic>
        <p:nvPicPr>
          <p:cNvPr id="15" name="Imagen 1" descr="Secretaria de salud.png"/>
          <p:cNvPicPr>
            <a:picLocks noChangeAspect="1"/>
          </p:cNvPicPr>
          <p:nvPr/>
        </p:nvPicPr>
        <p:blipFill>
          <a:blip r:embed="rId9" cstate="print"/>
          <a:srcRect/>
          <a:stretch>
            <a:fillRect/>
          </a:stretch>
        </p:blipFill>
        <p:spPr bwMode="auto">
          <a:xfrm>
            <a:off x="7422438" y="215429"/>
            <a:ext cx="1189038" cy="549275"/>
          </a:xfrm>
          <a:prstGeom prst="rect">
            <a:avLst/>
          </a:prstGeom>
          <a:noFill/>
          <a:ln w="9525">
            <a:noFill/>
            <a:miter lim="800000"/>
            <a:headEnd/>
            <a:tailEnd/>
          </a:ln>
        </p:spPr>
      </p:pic>
      <p:sp>
        <p:nvSpPr>
          <p:cNvPr id="17" name="7 CuadroTexto"/>
          <p:cNvSpPr txBox="1">
            <a:spLocks noChangeArrowheads="1"/>
          </p:cNvSpPr>
          <p:nvPr/>
        </p:nvSpPr>
        <p:spPr bwMode="auto">
          <a:xfrm>
            <a:off x="2049162" y="980728"/>
            <a:ext cx="4514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MX" altLang="es-ES" sz="2400" b="1" dirty="0">
                <a:solidFill>
                  <a:schemeClr val="bg1"/>
                </a:solidFill>
              </a:rPr>
              <a:t>ATENCION DE PARTO Y OTB </a:t>
            </a:r>
          </a:p>
        </p:txBody>
      </p:sp>
      <p:pic>
        <p:nvPicPr>
          <p:cNvPr id="12" name="11 Imagen" descr="LOGO 2015-2018 PNG.png"/>
          <p:cNvPicPr/>
          <p:nvPr/>
        </p:nvPicPr>
        <p:blipFill>
          <a:blip r:embed="rId10"/>
          <a:stretch>
            <a:fillRect/>
          </a:stretch>
        </p:blipFill>
        <p:spPr>
          <a:xfrm>
            <a:off x="3147748" y="68635"/>
            <a:ext cx="784134" cy="648072"/>
          </a:xfrm>
          <a:prstGeom prst="rect">
            <a:avLst/>
          </a:prstGeom>
        </p:spPr>
      </p:pic>
    </p:spTree>
    <p:extLst>
      <p:ext uri="{BB962C8B-B14F-4D97-AF65-F5344CB8AC3E}">
        <p14:creationId xmlns:p14="http://schemas.microsoft.com/office/powerpoint/2010/main" val="12657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10630</TotalTime>
  <Words>232</Words>
  <Application>Microsoft Office PowerPoint</Application>
  <PresentationFormat>Presentación en pantalla (4:3)</PresentationFormat>
  <Paragraphs>53</Paragraphs>
  <Slides>12</Slides>
  <Notes>6</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VIG_EPI</dc:creator>
  <cp:lastModifiedBy>Dra. Janeth Vazquez Marcelin</cp:lastModifiedBy>
  <cp:revision>617</cp:revision>
  <cp:lastPrinted>2015-06-18T17:03:45Z</cp:lastPrinted>
  <dcterms:created xsi:type="dcterms:W3CDTF">2014-07-31T15:40:50Z</dcterms:created>
  <dcterms:modified xsi:type="dcterms:W3CDTF">2016-12-03T04:48:01Z</dcterms:modified>
</cp:coreProperties>
</file>